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8"/>
  </p:notesMasterIdLst>
  <p:sldIdLst>
    <p:sldId id="257" r:id="rId2"/>
    <p:sldId id="259" r:id="rId3"/>
    <p:sldId id="260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933EE45-836B-4A0A-BCF3-E6A347F24D41}" type="datetimeFigureOut">
              <a:rPr lang="he-IL" smtClean="0"/>
              <a:t>כ"ה/אב/תשע"ט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98092DD-88CD-4D95-BCFC-4B1F1103B6D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7879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24A26-D9BF-45D6-98FB-B7CDA1001E02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974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EF1D-FBB7-4AB8-92A1-E4599A9EE1E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כ"ה/אב/תשע"ט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33EE-5C9E-4BBA-8690-4D7F40C18E4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251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EF1D-FBB7-4AB8-92A1-E4599A9EE1E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כ"ה/אב/תשע"ט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33EE-5C9E-4BBA-8690-4D7F40C18E4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5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EF1D-FBB7-4AB8-92A1-E4599A9EE1E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כ"ה/אב/תשע"ט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33EE-5C9E-4BBA-8690-4D7F40C18E4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086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8040F-F2C7-4DF3-991A-8DD64FB14EB9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948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EF1D-FBB7-4AB8-92A1-E4599A9EE1E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כ"ה/אב/תשע"ט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33EE-5C9E-4BBA-8690-4D7F40C18E4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3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EF1D-FBB7-4AB8-92A1-E4599A9EE1E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כ"ה/אב/תשע"ט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33EE-5C9E-4BBA-8690-4D7F40C18E4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359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EF1D-FBB7-4AB8-92A1-E4599A9EE1E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כ"ה/אב/תשע"ט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33EE-5C9E-4BBA-8690-4D7F40C18E4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6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EF1D-FBB7-4AB8-92A1-E4599A9EE1E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כ"ה/אב/תשע"ט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33EE-5C9E-4BBA-8690-4D7F40C18E4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441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EF1D-FBB7-4AB8-92A1-E4599A9EE1E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כ"ה/אב/תשע"ט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33EE-5C9E-4BBA-8690-4D7F40C18E4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812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EF1D-FBB7-4AB8-92A1-E4599A9EE1E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כ"ה/אב/תשע"ט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33EE-5C9E-4BBA-8690-4D7F40C18E4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46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EF1D-FBB7-4AB8-92A1-E4599A9EE1E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כ"ה/אב/תשע"ט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33EE-5C9E-4BBA-8690-4D7F40C18E4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987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EF1D-FBB7-4AB8-92A1-E4599A9EE1E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כ"ה/אב/תשע"ט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33EE-5C9E-4BBA-8690-4D7F40C18E4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81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CEF1D-FBB7-4AB8-92A1-E4599A9EE1E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כ"ה/אב/תשע"ט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933EE-5C9E-4BBA-8690-4D7F40C18E4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72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c3.ort.org.il/Apps/Public/getfile.aspx?inline=yes&amp;f=files/ba3c28fc-8c3e-46d9-b4f3-effda4c7e27b/87350fab-49db-45b4-8f93-91bd10acf402/0869f613-15e7-405e-a2f6-d69317ced19e/03e90a9c-3357-4dbb-994a-c99d2ec8e151.gif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http://c3.ort.org.il/Apps/Public/getfile.aspx?inline=yes&amp;f=files/ba3c28fc-8c3e-46d9-b4f3-effda4c7e27b/87350fab-49db-45b4-8f93-91bd10acf402/0869f613-15e7-405e-a2f6-d69317ced19e/03e90a9c-3357-4dbb-994a-c99d2ec8e151.gi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c3.ort.org.il/Apps/Public/getfile.aspx?inline=yes&amp;f=files/ba3c28fc-8c3e-46d9-b4f3-effda4c7e27b/87350fab-49db-45b4-8f93-91bd10acf402/0869f613-15e7-405e-a2f6-d69317ced19e/03e90a9c-3357-4dbb-994a-c99d2ec8e151.gif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c3.ort.org.il/Apps/Public/getfile.aspx?inline=yes&amp;f=files/ba3c28fc-8c3e-46d9-b4f3-effda4c7e27b/87350fab-49db-45b4-8f93-91bd10acf402/0869f613-15e7-405e-a2f6-d69317ced19e/03e90a9c-3357-4dbb-994a-c99d2ec8e151.gif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http://c3.ort.org.il/Apps/Public/getfile.aspx?inline=yes&amp;f=files/ba3c28fc-8c3e-46d9-b4f3-effda4c7e27b/87350fab-49db-45b4-8f93-91bd10acf402/0869f613-15e7-405e-a2f6-d69317ced19e/03e90a9c-3357-4dbb-994a-c99d2ec8e151.gif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5400" b="1" dirty="0" smtClean="0">
                <a:solidFill>
                  <a:schemeClr val="accent5">
                    <a:lumMod val="50000"/>
                  </a:schemeClr>
                </a:solidFill>
              </a:rPr>
              <a:t>"אורט מוצקין"</a:t>
            </a:r>
            <a:endParaRPr lang="he-IL" sz="5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he-IL" sz="5400" b="1" dirty="0">
                <a:solidFill>
                  <a:schemeClr val="accent5">
                    <a:lumMod val="50000"/>
                  </a:schemeClr>
                </a:solidFill>
              </a:rPr>
              <a:t>החטיבה העליונה</a:t>
            </a:r>
          </a:p>
          <a:p>
            <a:pPr marL="0" indent="0" algn="ctr">
              <a:buNone/>
            </a:pPr>
            <a:r>
              <a:rPr lang="he-IL" sz="5400" b="1" dirty="0" smtClean="0">
                <a:solidFill>
                  <a:schemeClr val="accent5">
                    <a:lumMod val="50000"/>
                  </a:schemeClr>
                </a:solidFill>
              </a:rPr>
              <a:t>תש"פ</a:t>
            </a:r>
            <a:endParaRPr lang="he-IL" sz="5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he-IL" sz="5400" b="1" dirty="0" smtClean="0">
                <a:solidFill>
                  <a:schemeClr val="accent5">
                    <a:lumMod val="50000"/>
                  </a:schemeClr>
                </a:solidFill>
              </a:rPr>
              <a:t>שכבת יוד</a:t>
            </a:r>
            <a:endParaRPr lang="he-IL" sz="5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he-IL" sz="5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5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/>
          <a:lstStyle/>
          <a:p>
            <a:pPr algn="ctr"/>
            <a:r>
              <a:rPr lang="he-IL" dirty="0" smtClean="0">
                <a:cs typeface="+mn-cs"/>
              </a:rPr>
              <a:t>היבחנות חיצונית </a:t>
            </a:r>
            <a:endParaRPr lang="he-IL" dirty="0">
              <a:cs typeface="+mn-cs"/>
            </a:endParaRPr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he-IL" sz="2400" b="1" dirty="0" smtClean="0"/>
              <a:t>בחינות הבגרות (בחינות חיצוניות) יחולקו לאשכולות:</a:t>
            </a:r>
          </a:p>
          <a:p>
            <a:r>
              <a:rPr lang="he-IL" sz="2400" u="sng" dirty="0" smtClean="0"/>
              <a:t>אשכול </a:t>
            </a:r>
            <a:r>
              <a:rPr lang="he-IL" sz="2400" u="sng" dirty="0"/>
              <a:t>מורשת ותרבות</a:t>
            </a:r>
            <a:r>
              <a:rPr lang="he-IL" sz="2400" dirty="0"/>
              <a:t>: תנ"ך 2 </a:t>
            </a:r>
            <a:r>
              <a:rPr lang="he-IL" sz="1200" dirty="0" smtClean="0"/>
              <a:t>יח"ל</a:t>
            </a:r>
            <a:r>
              <a:rPr lang="he-IL" sz="2400" dirty="0"/>
              <a:t>.</a:t>
            </a:r>
            <a:endParaRPr lang="en-US" sz="2400" dirty="0"/>
          </a:p>
          <a:p>
            <a:r>
              <a:rPr lang="he-IL" sz="2400" u="sng" dirty="0"/>
              <a:t>אשכול ידע העם מדינה ועולם</a:t>
            </a:r>
            <a:r>
              <a:rPr lang="he-IL" sz="2400" dirty="0"/>
              <a:t>: </a:t>
            </a:r>
            <a:r>
              <a:rPr lang="he-IL" sz="2400" dirty="0" smtClean="0"/>
              <a:t>היסטוריה </a:t>
            </a:r>
            <a:r>
              <a:rPr lang="he-IL" sz="2400" dirty="0"/>
              <a:t>2 </a:t>
            </a:r>
            <a:r>
              <a:rPr lang="he-IL" sz="1200" dirty="0" smtClean="0"/>
              <a:t>יח"ל</a:t>
            </a:r>
            <a:r>
              <a:rPr lang="he-IL" sz="2400" dirty="0"/>
              <a:t>, אזרחות 2 </a:t>
            </a:r>
            <a:r>
              <a:rPr lang="he-IL" sz="1200" dirty="0" smtClean="0"/>
              <a:t>יח"ל</a:t>
            </a:r>
            <a:r>
              <a:rPr lang="he-IL" sz="2400" dirty="0"/>
              <a:t>.</a:t>
            </a:r>
            <a:endParaRPr lang="en-US" sz="2400" dirty="0"/>
          </a:p>
          <a:p>
            <a:r>
              <a:rPr lang="he-IL" sz="2400" u="sng" dirty="0"/>
              <a:t>אשכול עברית </a:t>
            </a:r>
            <a:r>
              <a:rPr lang="he-IL" sz="2400" dirty="0"/>
              <a:t>: ספרות 2 </a:t>
            </a:r>
            <a:r>
              <a:rPr lang="he-IL" sz="1200" dirty="0"/>
              <a:t>יח"ל</a:t>
            </a:r>
            <a:r>
              <a:rPr lang="he-IL" sz="2400" dirty="0" smtClean="0"/>
              <a:t>, </a:t>
            </a:r>
            <a:r>
              <a:rPr lang="he-IL" sz="2400" dirty="0"/>
              <a:t>לשון והבעה 2 </a:t>
            </a:r>
            <a:r>
              <a:rPr lang="he-IL" sz="1200" dirty="0"/>
              <a:t>יח"ל</a:t>
            </a:r>
            <a:r>
              <a:rPr lang="he-IL" sz="2400" dirty="0" smtClean="0"/>
              <a:t>.</a:t>
            </a:r>
            <a:endParaRPr lang="en-US" sz="2400" dirty="0"/>
          </a:p>
          <a:p>
            <a:endParaRPr lang="he-IL" sz="2400" dirty="0" smtClean="0"/>
          </a:p>
          <a:p>
            <a:r>
              <a:rPr lang="he-IL" sz="2400" dirty="0" smtClean="0"/>
              <a:t>מתמטיקה ברמות לימוד 3, 4 ו- 5 </a:t>
            </a:r>
            <a:r>
              <a:rPr lang="he-IL" sz="1200" dirty="0"/>
              <a:t>יח"ל</a:t>
            </a:r>
            <a:r>
              <a:rPr lang="he-IL" sz="2400" dirty="0" smtClean="0"/>
              <a:t>.</a:t>
            </a:r>
          </a:p>
          <a:p>
            <a:pPr lvl="0"/>
            <a:r>
              <a:rPr lang="he-IL" sz="2400" dirty="0" smtClean="0"/>
              <a:t>אנגלית ברמות לימוד </a:t>
            </a:r>
            <a:r>
              <a:rPr lang="he-IL" sz="2400" dirty="0">
                <a:solidFill>
                  <a:prstClr val="black"/>
                </a:solidFill>
              </a:rPr>
              <a:t>4 ו- 5 </a:t>
            </a:r>
            <a:r>
              <a:rPr lang="he-IL" sz="1200" dirty="0">
                <a:solidFill>
                  <a:prstClr val="black"/>
                </a:solidFill>
              </a:rPr>
              <a:t>יח"ל</a:t>
            </a:r>
            <a:r>
              <a:rPr lang="he-IL" sz="2400" dirty="0">
                <a:solidFill>
                  <a:prstClr val="black"/>
                </a:solidFill>
              </a:rPr>
              <a:t>.</a:t>
            </a:r>
          </a:p>
          <a:p>
            <a:r>
              <a:rPr lang="he-IL" sz="2400" dirty="0" smtClean="0"/>
              <a:t>2 </a:t>
            </a:r>
            <a:r>
              <a:rPr lang="he-IL" sz="2400" dirty="0"/>
              <a:t>מקצועות מורחבים לכל היותר ברמה של 5 </a:t>
            </a:r>
            <a:r>
              <a:rPr lang="he-IL" sz="1200" dirty="0" smtClean="0"/>
              <a:t>יח"ל</a:t>
            </a:r>
            <a:r>
              <a:rPr lang="he-IL" sz="2400" dirty="0" smtClean="0"/>
              <a:t>.</a:t>
            </a:r>
          </a:p>
          <a:p>
            <a:endParaRPr lang="he-IL" sz="2400" dirty="0" smtClean="0"/>
          </a:p>
          <a:p>
            <a:pPr marL="82296" indent="0">
              <a:buNone/>
            </a:pPr>
            <a:r>
              <a:rPr lang="he-IL" sz="2400" dirty="0" smtClean="0"/>
              <a:t>כל </a:t>
            </a:r>
            <a:r>
              <a:rPr lang="he-IL" sz="2400" dirty="0"/>
              <a:t>מקצוע נוסף שתלמיד יבחר ללמוד ברמה מוגברת, או ברמה שאינה מוגברת, יירשם כמקצוע </a:t>
            </a:r>
            <a:r>
              <a:rPr lang="he-IL" sz="2400" b="1" dirty="0"/>
              <a:t>פנימי</a:t>
            </a:r>
            <a:r>
              <a:rPr lang="he-IL" sz="2400" dirty="0"/>
              <a:t>.</a:t>
            </a:r>
            <a:endParaRPr lang="en-US" sz="2400" dirty="0"/>
          </a:p>
          <a:p>
            <a:pPr marL="82296" indent="0">
              <a:buNone/>
            </a:pPr>
            <a:endParaRPr lang="he-IL" dirty="0"/>
          </a:p>
        </p:txBody>
      </p:sp>
      <p:pic>
        <p:nvPicPr>
          <p:cNvPr id="1028" name="Picture 4" descr="http://c3.ort.org.il/Apps/Public/getfile.aspx?inline=yes&amp;f=files/ba3c28fc-8c3e-46d9-b4f3-effda4c7e27b/87350fab-49db-45b4-8f93-91bd10acf402/0869f613-15e7-405e-a2f6-d69317ced19e/03e90a9c-3357-4dbb-994a-c99d2ec8e151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5738"/>
            <a:ext cx="873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לוגו קרית מוצקין סופי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85738"/>
            <a:ext cx="9652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91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749" y="1268760"/>
            <a:ext cx="7214613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c3.ort.org.il/Apps/Public/getfile.aspx?inline=yes&amp;f=files/ba3c28fc-8c3e-46d9-b4f3-effda4c7e27b/87350fab-49db-45b4-8f93-91bd10acf402/0869f613-15e7-405e-a2f6-d69317ced19e/03e90a9c-3357-4dbb-994a-c99d2ec8e151.gif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5738"/>
            <a:ext cx="873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לוגו קרית מוצקין סופי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85738"/>
            <a:ext cx="9652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46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600" dirty="0" smtClean="0">
                <a:cs typeface="+mn-cs"/>
              </a:rPr>
              <a:t>הערכה פנימית</a:t>
            </a:r>
            <a:endParaRPr lang="he-IL" sz="3600" dirty="0">
              <a:cs typeface="+mn-cs"/>
            </a:endParaRPr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he-IL" b="1" dirty="0"/>
              <a:t>חובות למידה </a:t>
            </a:r>
            <a:r>
              <a:rPr lang="he-IL" b="1" dirty="0" smtClean="0"/>
              <a:t>נוספות</a:t>
            </a:r>
            <a:r>
              <a:rPr lang="he-IL" dirty="0" smtClean="0"/>
              <a:t>: לימודי מדעים</a:t>
            </a:r>
            <a:r>
              <a:rPr lang="he-IL" dirty="0"/>
              <a:t>, </a:t>
            </a:r>
            <a:r>
              <a:rPr lang="he-IL" dirty="0" smtClean="0"/>
              <a:t>השכלה כללית וחינוך גופני. מקצועות המוערכים בהערכה </a:t>
            </a:r>
            <a:r>
              <a:rPr lang="he-IL" b="1" dirty="0"/>
              <a:t>פנימית</a:t>
            </a:r>
            <a:r>
              <a:rPr lang="he-IL" dirty="0"/>
              <a:t> בלבד</a:t>
            </a:r>
            <a:r>
              <a:rPr lang="he-IL" dirty="0" smtClean="0"/>
              <a:t>.</a:t>
            </a:r>
          </a:p>
          <a:p>
            <a:r>
              <a:rPr lang="he-IL" dirty="0" smtClean="0"/>
              <a:t>מדע וטכנולוגיה -  </a:t>
            </a:r>
            <a:r>
              <a:rPr lang="he-IL" dirty="0" smtClean="0"/>
              <a:t>3 </a:t>
            </a:r>
            <a:r>
              <a:rPr lang="he-IL" dirty="0" err="1" smtClean="0"/>
              <a:t>ש"ש</a:t>
            </a:r>
            <a:endParaRPr lang="he-IL" dirty="0" smtClean="0"/>
          </a:p>
          <a:p>
            <a:r>
              <a:rPr lang="he-IL" dirty="0" smtClean="0"/>
              <a:t>השכלה כללית  -  1 </a:t>
            </a:r>
            <a:r>
              <a:rPr lang="he-IL" dirty="0" err="1" smtClean="0"/>
              <a:t>ש"ש</a:t>
            </a:r>
            <a:endParaRPr lang="he-IL" dirty="0" smtClean="0"/>
          </a:p>
          <a:p>
            <a:r>
              <a:rPr lang="he-IL" dirty="0" smtClean="0"/>
              <a:t>לימודי יהדות    -  1 </a:t>
            </a:r>
            <a:r>
              <a:rPr lang="he-IL" dirty="0" err="1" smtClean="0"/>
              <a:t>ש"ש</a:t>
            </a: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     </a:t>
            </a:r>
            <a:endParaRPr lang="he-IL" dirty="0" smtClean="0"/>
          </a:p>
          <a:p>
            <a:r>
              <a:rPr lang="he-IL" u="sng" dirty="0" smtClean="0"/>
              <a:t>לימודי חינוך גופני</a:t>
            </a:r>
            <a:r>
              <a:rPr lang="he-IL" dirty="0" smtClean="0"/>
              <a:t>:</a:t>
            </a:r>
          </a:p>
          <a:p>
            <a:pPr marL="0" indent="0">
              <a:buNone/>
            </a:pPr>
            <a:r>
              <a:rPr lang="he-IL" dirty="0"/>
              <a:t> </a:t>
            </a:r>
            <a:r>
              <a:rPr lang="he-IL" dirty="0" smtClean="0"/>
              <a:t>  כל תלמיד נדרש להיקף לימוד של 60 שעות  מדי </a:t>
            </a:r>
            <a:r>
              <a:rPr lang="he-IL" dirty="0" smtClean="0"/>
              <a:t>שנה</a:t>
            </a:r>
          </a:p>
          <a:p>
            <a:pPr marL="0" indent="0">
              <a:buNone/>
            </a:pPr>
            <a:r>
              <a:rPr lang="he-IL" dirty="0"/>
              <a:t> </a:t>
            </a:r>
            <a:r>
              <a:rPr lang="he-IL" dirty="0" smtClean="0"/>
              <a:t> </a:t>
            </a:r>
            <a:r>
              <a:rPr lang="he-IL" dirty="0" smtClean="0"/>
              <a:t> </a:t>
            </a:r>
            <a:r>
              <a:rPr lang="he-IL" dirty="0" smtClean="0"/>
              <a:t>במשך 3 </a:t>
            </a:r>
            <a:r>
              <a:rPr lang="he-IL" dirty="0" smtClean="0"/>
              <a:t>שנים</a:t>
            </a:r>
            <a:r>
              <a:rPr lang="he-IL" dirty="0" smtClean="0"/>
              <a:t>.</a:t>
            </a:r>
            <a:endParaRPr lang="he-IL" dirty="0"/>
          </a:p>
        </p:txBody>
      </p:sp>
      <p:pic>
        <p:nvPicPr>
          <p:cNvPr id="1028" name="Picture 4" descr="http://c3.ort.org.il/Apps/Public/getfile.aspx?inline=yes&amp;f=files/ba3c28fc-8c3e-46d9-b4f3-effda4c7e27b/87350fab-49db-45b4-8f93-91bd10acf402/0869f613-15e7-405e-a2f6-d69317ced19e/03e90a9c-3357-4dbb-994a-c99d2ec8e151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5738"/>
            <a:ext cx="873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לוגו קרית מוצקין סופי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85738"/>
            <a:ext cx="9652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351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665944" cy="1498178"/>
          </a:xfrm>
        </p:spPr>
        <p:txBody>
          <a:bodyPr>
            <a:normAutofit/>
          </a:bodyPr>
          <a:lstStyle/>
          <a:p>
            <a:pPr algn="ctr"/>
            <a:r>
              <a:rPr lang="he-IL" sz="3600" dirty="0">
                <a:cs typeface="+mn-cs"/>
              </a:rPr>
              <a:t>תכנית להתפתחות </a:t>
            </a:r>
            <a:r>
              <a:rPr lang="he-IL" sz="3600" dirty="0" smtClean="0">
                <a:cs typeface="+mn-cs"/>
              </a:rPr>
              <a:t/>
            </a:r>
            <a:br>
              <a:rPr lang="he-IL" sz="3600" dirty="0" smtClean="0">
                <a:cs typeface="+mn-cs"/>
              </a:rPr>
            </a:br>
            <a:r>
              <a:rPr lang="he-IL" sz="3600" dirty="0" smtClean="0">
                <a:cs typeface="+mn-cs"/>
              </a:rPr>
              <a:t>ולמעורבות </a:t>
            </a:r>
            <a:r>
              <a:rPr lang="he-IL" sz="3600" dirty="0">
                <a:cs typeface="+mn-cs"/>
              </a:rPr>
              <a:t>חברתית-קהילתית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he-IL" sz="2400" dirty="0" smtClean="0"/>
              <a:t>התכנית </a:t>
            </a:r>
            <a:r>
              <a:rPr lang="he-IL" sz="2400" dirty="0"/>
              <a:t>החינוכית להתפתחות אישית ולמעורבות </a:t>
            </a:r>
            <a:r>
              <a:rPr lang="he-IL" sz="2400" dirty="0" smtClean="0"/>
              <a:t>חברתית –קהילתית, הינה תכנית תלת-שנתית</a:t>
            </a:r>
            <a:r>
              <a:rPr lang="he-IL" sz="2400" dirty="0"/>
              <a:t>. רק עם סיום החובות הנדרשות יוכל התלמיד לקבל את ההערכה "עמד במשימה בהצלחה", שהיא תנאי הכרחי </a:t>
            </a:r>
            <a:r>
              <a:rPr lang="he-IL" sz="2400" dirty="0" smtClean="0"/>
              <a:t>לזכאותו </a:t>
            </a:r>
            <a:r>
              <a:rPr lang="he-IL" sz="2400" dirty="0"/>
              <a:t>לתעודת הבגרות</a:t>
            </a:r>
            <a:r>
              <a:rPr lang="he-IL" sz="2400" dirty="0" smtClean="0"/>
              <a:t>.</a:t>
            </a:r>
          </a:p>
          <a:p>
            <a:pPr marL="82296" indent="0">
              <a:buNone/>
            </a:pPr>
            <a:endParaRPr lang="en-US" sz="2400" dirty="0"/>
          </a:p>
          <a:p>
            <a:r>
              <a:rPr lang="he-IL" sz="2000" dirty="0" smtClean="0"/>
              <a:t>שכבת י': 60 </a:t>
            </a:r>
            <a:r>
              <a:rPr lang="he-IL" sz="2000" dirty="0"/>
              <a:t>שעות התנדבות אישיות + 30 שעות התנדבות </a:t>
            </a:r>
            <a:r>
              <a:rPr lang="he-IL" sz="2000" dirty="0" smtClean="0"/>
              <a:t>קבוצתית.</a:t>
            </a:r>
            <a:endParaRPr lang="en-US" sz="2000" dirty="0"/>
          </a:p>
          <a:p>
            <a:r>
              <a:rPr lang="he-IL" sz="2000" dirty="0"/>
              <a:t>שכבת </a:t>
            </a:r>
            <a:r>
              <a:rPr lang="he-IL" sz="2000" dirty="0" smtClean="0"/>
              <a:t>יא': 30 </a:t>
            </a:r>
            <a:r>
              <a:rPr lang="he-IL" sz="2000" dirty="0"/>
              <a:t>שעות התנדבות אישיות + 30 שעות התנדבות </a:t>
            </a:r>
            <a:r>
              <a:rPr lang="he-IL" sz="2000" dirty="0" smtClean="0"/>
              <a:t>קבוצתית.</a:t>
            </a:r>
            <a:endParaRPr lang="en-US" sz="2000" dirty="0"/>
          </a:p>
          <a:p>
            <a:r>
              <a:rPr lang="he-IL" sz="2000" dirty="0"/>
              <a:t>שכבת </a:t>
            </a:r>
            <a:r>
              <a:rPr lang="he-IL" sz="2000" dirty="0" err="1" smtClean="0"/>
              <a:t>יב</a:t>
            </a:r>
            <a:r>
              <a:rPr lang="he-IL" sz="2000" dirty="0" smtClean="0"/>
              <a:t>': </a:t>
            </a:r>
            <a:r>
              <a:rPr lang="he-IL" sz="2000" dirty="0"/>
              <a:t>30 שעות התנדבות קבוצתית.</a:t>
            </a:r>
            <a:endParaRPr lang="en-US" sz="2000" dirty="0"/>
          </a:p>
          <a:p>
            <a:pPr marL="82296" indent="0">
              <a:buNone/>
            </a:pPr>
            <a:endParaRPr lang="he-IL" dirty="0"/>
          </a:p>
        </p:txBody>
      </p:sp>
      <p:pic>
        <p:nvPicPr>
          <p:cNvPr id="1028" name="Picture 4" descr="http://c3.ort.org.il/Apps/Public/getfile.aspx?inline=yes&amp;f=files/ba3c28fc-8c3e-46d9-b4f3-effda4c7e27b/87350fab-49db-45b4-8f93-91bd10acf402/0869f613-15e7-405e-a2f6-d69317ced19e/03e90a9c-3357-4dbb-994a-c99d2ec8e151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5738"/>
            <a:ext cx="873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לוגו קרית מוצקין סופי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85738"/>
            <a:ext cx="9652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23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2033169" y="1185069"/>
            <a:ext cx="5699857" cy="3914198"/>
          </a:xfrm>
        </p:spPr>
        <p:txBody>
          <a:bodyPr/>
          <a:lstStyle/>
          <a:p>
            <a:endParaRPr lang="he-IL" dirty="0" smtClean="0"/>
          </a:p>
          <a:p>
            <a:pPr marL="82296" indent="0" algn="ctr">
              <a:buNone/>
            </a:pPr>
            <a:r>
              <a:rPr lang="he-IL" sz="4000" dirty="0" smtClean="0"/>
              <a:t>הנהלת ביה"ס, צוות המחנכים, המורים והעובדים מאחלים לכם שנת לימודים  פורייה, מלאת אתגרים ועשייה משמעותית</a:t>
            </a:r>
            <a:r>
              <a:rPr lang="he-IL" dirty="0" smtClean="0"/>
              <a:t>. </a:t>
            </a:r>
            <a:endParaRPr lang="he-IL" dirty="0"/>
          </a:p>
        </p:txBody>
      </p:sp>
      <p:pic>
        <p:nvPicPr>
          <p:cNvPr id="1028" name="Picture 4" descr="http://c3.ort.org.il/Apps/Public/getfile.aspx?inline=yes&amp;f=files/ba3c28fc-8c3e-46d9-b4f3-effda4c7e27b/87350fab-49db-45b4-8f93-91bd10acf402/0869f613-15e7-405e-a2f6-d69317ced19e/03e90a9c-3357-4dbb-994a-c99d2ec8e151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5738"/>
            <a:ext cx="873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לוגו קרית מוצקין סופי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85738"/>
            <a:ext cx="9652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:\Users\123\AppData\Local\Microsoft\Windows\Temporary Internet Files\Content.IE5\UZ1U2PA6\Exquisite-kspread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213" y="46863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123\AppData\Local\Microsoft\Windows\Temporary Internet Files\Content.IE5\0V323GRC\class2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227" y="4941168"/>
            <a:ext cx="1295174" cy="1078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123\AppData\Local\Microsoft\Windows\Temporary Internet Files\Content.IE5\8LA24CUE\Open_book_nae_02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85738"/>
            <a:ext cx="1219200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123\AppData\Local\Microsoft\Windows\Temporary Internet Files\Content.IE5\0V323GRC\250px-Coloredpencils1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700808"/>
            <a:ext cx="1035502" cy="70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98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247</Words>
  <Application>Microsoft Office PowerPoint</Application>
  <PresentationFormat>‫הצגה על המסך (4:3)</PresentationFormat>
  <Paragraphs>33</Paragraphs>
  <Slides>6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1_ערכת נושא Office</vt:lpstr>
      <vt:lpstr>מצגת של PowerPoint</vt:lpstr>
      <vt:lpstr>היבחנות חיצונית </vt:lpstr>
      <vt:lpstr>מצגת של PowerPoint</vt:lpstr>
      <vt:lpstr>הערכה פנימית</vt:lpstr>
      <vt:lpstr>תכנית להתפתחות  ולמעורבות חברתית-קהילתית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123</dc:creator>
  <cp:lastModifiedBy>אורט</cp:lastModifiedBy>
  <cp:revision>2</cp:revision>
  <dcterms:created xsi:type="dcterms:W3CDTF">2018-08-28T15:35:57Z</dcterms:created>
  <dcterms:modified xsi:type="dcterms:W3CDTF">2019-08-26T08:51:25Z</dcterms:modified>
</cp:coreProperties>
</file>